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67" r:id="rId14"/>
    <p:sldId id="269" r:id="rId15"/>
  </p:sldIdLst>
  <p:sldSz cx="9144000" cy="6858000" type="screen4x3"/>
  <p:notesSz cx="6805613" cy="9939338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6C9"/>
    <a:srgbClr val="6666FF"/>
    <a:srgbClr val="CC00CC"/>
    <a:srgbClr val="FF0000"/>
    <a:srgbClr val="0000FF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-8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140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445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140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140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B61EDC1A-CE20-1143-B6AC-1352612CE712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0284170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445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6125"/>
            <a:ext cx="4967288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86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4721225"/>
            <a:ext cx="5443537" cy="447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pitchFamily="50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286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1B160D3F-EB0D-6C49-AB9C-78A7E3FCE5A1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88000440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ＭＳ Ｐ明朝" charset="0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B160D3F-EB0D-6C49-AB9C-78A7E3FCE5A1}" type="slidenum">
              <a:rPr lang="en-US" altLang="ja-JP" smtClean="0"/>
              <a:pPr>
                <a:defRPr/>
              </a:pPr>
              <a:t>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401347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B160D3F-EB0D-6C49-AB9C-78A7E3FCE5A1}" type="slidenum">
              <a:rPr lang="en-US" altLang="ja-JP" smtClean="0"/>
              <a:pPr>
                <a:defRPr/>
              </a:pPr>
              <a:t>10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918986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2"/>
          <p:cNvSpPr txBox="1">
            <a:spLocks noChangeArrowheads="1"/>
          </p:cNvSpPr>
          <p:nvPr/>
        </p:nvSpPr>
        <p:spPr bwMode="auto">
          <a:xfrm>
            <a:off x="0" y="6524625"/>
            <a:ext cx="3636963" cy="274638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altLang="ja-JP" sz="1200" i="1">
                <a:solidFill>
                  <a:schemeClr val="bg1"/>
                </a:solidFill>
                <a:latin typeface="Times New Roman" charset="0"/>
              </a:rPr>
              <a:t>Ministry of Land, Infrastructure, Transport and Tourism</a:t>
            </a:r>
          </a:p>
        </p:txBody>
      </p:sp>
      <p:pic>
        <p:nvPicPr>
          <p:cNvPr id="5" name="Picture 17" descr="テンプレートフッ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51613"/>
            <a:ext cx="9144000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18"/>
          <p:cNvSpPr txBox="1">
            <a:spLocks noChangeArrowheads="1"/>
          </p:cNvSpPr>
          <p:nvPr/>
        </p:nvSpPr>
        <p:spPr bwMode="auto">
          <a:xfrm>
            <a:off x="0" y="6553200"/>
            <a:ext cx="3744913" cy="274638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altLang="ja-JP" sz="1200" b="1" i="1">
                <a:solidFill>
                  <a:schemeClr val="bg1"/>
                </a:solidFill>
                <a:latin typeface="Times New Roman" charset="0"/>
              </a:rPr>
              <a:t>Geospatial Information Authority of Japan</a:t>
            </a:r>
          </a:p>
        </p:txBody>
      </p:sp>
      <p:pic>
        <p:nvPicPr>
          <p:cNvPr id="7" name="Picture 19" descr="国土地理院シンボルマーク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5" y="6237288"/>
            <a:ext cx="427038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19250" y="1905000"/>
            <a:ext cx="7524750" cy="1470025"/>
          </a:xfrm>
        </p:spPr>
        <p:txBody>
          <a:bodyPr/>
          <a:lstStyle>
            <a:lvl1pPr>
              <a:defRPr sz="4000">
                <a:latin typeface="+mn-lt"/>
              </a:defRPr>
            </a:lvl1pPr>
          </a:lstStyle>
          <a:p>
            <a:r>
              <a:rPr lang="ja-JP" altLang="en-US" smtClean="0"/>
              <a:t>マスタ タイトルの書式設定</a:t>
            </a:r>
            <a:endParaRPr lang="ja-JP" alt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>
                <a:latin typeface="+mn-lt"/>
              </a:defRPr>
            </a:lvl1pPr>
          </a:lstStyle>
          <a:p>
            <a:r>
              <a:rPr lang="ja-JP" altLang="en-US" smtClean="0"/>
              <a:t>マスタ サブタイトルの書式設定</a:t>
            </a:r>
            <a:endParaRPr lang="ja-JP" altLang="en-US" dirty="0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68313" y="6265863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A0AF7D5-D401-E74D-85EF-69552E3FD90B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030883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2FDF5F-9D7F-9444-930B-8C94158178EC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885706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/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515100" y="0"/>
            <a:ext cx="2171700" cy="6126163"/>
          </a:xfrm>
        </p:spPr>
        <p:txBody>
          <a:bodyPr vert="eaVert"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362700" cy="6126163"/>
          </a:xfrm>
        </p:spPr>
        <p:txBody>
          <a:bodyPr vert="eaVert"/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FB67E1-4937-B947-9CB5-761ED7802752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94434105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DE7F79-B788-EF47-92C0-E4468BC66B4F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899298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2A0811-2F3C-5149-BE74-DBDC33232581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9445065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038B1A-3F90-9D42-8528-3DADC904750C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91640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8ACA19-C16A-274A-BA02-3F956397001D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464212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CAB9D2-232D-0343-84CF-518136E6AB70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17934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6B0FFA-B65F-4343-A76B-69EE1365E557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61667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44AB34-E78B-6D4E-8D15-0FE7E4792AD0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790637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と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 smtClean="0"/>
              <a:t>アイコンをクリックして図を追加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 テキストの書式設定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7992CE-C8FC-9F46-922E-39F4CDCF0A45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7470083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テンプレートヘッダ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</a:t>
            </a:r>
            <a:r>
              <a:rPr lang="en-US" altLang="ja-JP"/>
              <a:t> </a:t>
            </a:r>
            <a:r>
              <a:rPr lang="ja-JP" altLang="en-US"/>
              <a:t>テキストの書式設定</a:t>
            </a:r>
            <a:endParaRPr lang="en-US" altLang="ja-JP"/>
          </a:p>
          <a:p>
            <a:pPr lvl="1"/>
            <a:r>
              <a:rPr lang="ja-JP" altLang="en-US"/>
              <a:t>第</a:t>
            </a:r>
            <a:r>
              <a:rPr lang="en-US" altLang="ja-JP"/>
              <a:t> 2 </a:t>
            </a:r>
            <a:r>
              <a:rPr lang="ja-JP" altLang="en-US"/>
              <a:t>レベル</a:t>
            </a:r>
            <a:endParaRPr lang="en-US" altLang="ja-JP"/>
          </a:p>
          <a:p>
            <a:pPr lvl="2"/>
            <a:r>
              <a:rPr lang="ja-JP" altLang="en-US"/>
              <a:t>第</a:t>
            </a:r>
            <a:r>
              <a:rPr lang="en-US" altLang="ja-JP"/>
              <a:t> 3 </a:t>
            </a:r>
            <a:r>
              <a:rPr lang="ja-JP" altLang="en-US"/>
              <a:t>レベル</a:t>
            </a:r>
            <a:endParaRPr lang="en-US" altLang="ja-JP"/>
          </a:p>
          <a:p>
            <a:pPr lvl="3"/>
            <a:r>
              <a:rPr lang="ja-JP" altLang="en-US"/>
              <a:t>第</a:t>
            </a:r>
            <a:r>
              <a:rPr lang="en-US" altLang="ja-JP"/>
              <a:t> 4 </a:t>
            </a:r>
            <a:r>
              <a:rPr lang="ja-JP" altLang="en-US"/>
              <a:t>レベル</a:t>
            </a:r>
            <a:endParaRPr lang="en-US" altLang="ja-JP"/>
          </a:p>
          <a:p>
            <a:pPr lvl="4"/>
            <a:r>
              <a:rPr lang="ja-JP" altLang="en-US"/>
              <a:t>第</a:t>
            </a:r>
            <a:r>
              <a:rPr lang="en-US" altLang="ja-JP"/>
              <a:t> 5 </a:t>
            </a:r>
            <a:r>
              <a:rPr lang="ja-JP" altLang="en-US"/>
              <a:t>レベル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42088" y="-26988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mtClean="0"/>
            </a:lvl1pPr>
          </a:lstStyle>
          <a:p>
            <a:pPr>
              <a:defRPr/>
            </a:pPr>
            <a:fld id="{DD3EB382-F721-3F4F-BF41-DA7F3BB5DCD2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  <p:sp>
        <p:nvSpPr>
          <p:cNvPr id="103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7019925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</a:t>
            </a:r>
            <a:r>
              <a:rPr lang="en-US" altLang="ja-JP"/>
              <a:t> </a:t>
            </a:r>
            <a:r>
              <a:rPr lang="ja-JP" altLang="en-US"/>
              <a:t>タイトルの書式設定</a:t>
            </a:r>
          </a:p>
        </p:txBody>
      </p:sp>
      <p:pic>
        <p:nvPicPr>
          <p:cNvPr id="1032" name="Picture 9" descr="国土地理院シンボルマーク小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713" y="44450"/>
            <a:ext cx="360362" cy="236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+mn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Arial" charset="0"/>
          <a:ea typeface="HGP創英角ｺﾞｼｯｸUB" pitchFamily="50" charset="-128"/>
          <a:cs typeface="HGP創英角ｺﾞｼｯｸUB" pitchFamily="5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2800">
          <a:solidFill>
            <a:srgbClr val="4087C8"/>
          </a:solidFill>
          <a:latin typeface="HGP創英角ｺﾞｼｯｸUB" pitchFamily="50" charset="-128"/>
          <a:ea typeface="HGP創英角ｺﾞｼｯｸUB" pitchFamily="50" charset="-128"/>
          <a:cs typeface="HGP創英角ｺﾞｼｯｸUB" pitchFamily="50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peakerdeck.com/benbalter/10-ways-people-are-mis-using-github-pages-for-fun-and-profit" TargetMode="External"/><Relationship Id="rId3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si-cyberjapan/gsimaps" TargetMode="Externa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foss4g-tokyo-vt.github.io/gsimaps/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foss4g-tokyo-vt/gsimaps/blob/gh-pages/index.html%23L68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aps.gsi.go.jp/css/gsimaps.cs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タイトル 1"/>
          <p:cNvSpPr>
            <a:spLocks noGrp="1"/>
          </p:cNvSpPr>
          <p:nvPr>
            <p:ph type="ctrTitle"/>
          </p:nvPr>
        </p:nvSpPr>
        <p:spPr>
          <a:xfrm>
            <a:off x="0" y="1905000"/>
            <a:ext cx="9144000" cy="1470025"/>
          </a:xfrm>
        </p:spPr>
        <p:txBody>
          <a:bodyPr/>
          <a:lstStyle/>
          <a:p>
            <a:pPr algn="ctr" eaLnBrk="1" hangingPunct="1"/>
            <a:r>
              <a:rPr lang="ja-JP" altLang="en-US" sz="4800" dirty="0" smtClean="0">
                <a:latin typeface="Arial" charset="0"/>
                <a:ea typeface="HGP創英角ｺﾞｼｯｸUB" charset="0"/>
                <a:cs typeface="HGP創英角ｺﾞｼｯｸUB" charset="0"/>
              </a:rPr>
              <a:t>ベクトルタイル利用サイトを作ろう</a:t>
            </a:r>
            <a:endParaRPr lang="ja-JP" altLang="en-US" sz="4800" dirty="0">
              <a:latin typeface="Arial" charset="0"/>
              <a:ea typeface="HGP創英角ｺﾞｼｯｸUB" charset="0"/>
              <a:cs typeface="HGP創英角ｺﾞｼｯｸUB" charset="0"/>
            </a:endParaRPr>
          </a:p>
        </p:txBody>
      </p:sp>
      <p:sp>
        <p:nvSpPr>
          <p:cNvPr id="15362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581128"/>
            <a:ext cx="6400800" cy="1057672"/>
          </a:xfrm>
        </p:spPr>
        <p:txBody>
          <a:bodyPr/>
          <a:lstStyle/>
          <a:p>
            <a:pPr eaLnBrk="1" hangingPunct="1"/>
            <a:r>
              <a:rPr lang="ja-JP" sz="2400" dirty="0">
                <a:latin typeface="Arial" charset="0"/>
                <a:ea typeface="ＭＳ Ｐゴシック" charset="0"/>
                <a:cs typeface="ＭＳ Ｐゴシック" charset="0"/>
              </a:rPr>
              <a:t>H</a:t>
            </a:r>
            <a:r>
              <a:rPr lang="en-US" altLang="ja-JP" sz="2400" dirty="0" err="1">
                <a:latin typeface="Arial" charset="0"/>
                <a:ea typeface="ＭＳ Ｐゴシック" charset="0"/>
                <a:cs typeface="ＭＳ Ｐゴシック" charset="0"/>
              </a:rPr>
              <a:t>idenori</a:t>
            </a:r>
            <a:r>
              <a:rPr lang="ja-JP" altLang="en-US" sz="2400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ja-JP" sz="2400" dirty="0">
                <a:latin typeface="Arial" charset="0"/>
                <a:ea typeface="ＭＳ Ｐゴシック" charset="0"/>
                <a:cs typeface="ＭＳ Ｐゴシック" charset="0"/>
              </a:rPr>
              <a:t>FUJIMURA</a:t>
            </a:r>
          </a:p>
          <a:p>
            <a:pPr eaLnBrk="1" hangingPunct="1"/>
            <a:r>
              <a:rPr lang="ja-JP" sz="2400" dirty="0">
                <a:latin typeface="Arial" charset="0"/>
                <a:ea typeface="ＭＳ Ｐゴシック" charset="0"/>
                <a:cs typeface="ＭＳ Ｐゴシック" charset="0"/>
              </a:rPr>
              <a:t>G</a:t>
            </a:r>
            <a:r>
              <a:rPr lang="en-US" altLang="ja-JP" sz="2400" dirty="0" err="1">
                <a:latin typeface="Arial" charset="0"/>
                <a:ea typeface="ＭＳ Ｐゴシック" charset="0"/>
                <a:cs typeface="ＭＳ Ｐゴシック" charset="0"/>
              </a:rPr>
              <a:t>eospatial</a:t>
            </a:r>
            <a:r>
              <a:rPr lang="ja-JP" altLang="en-US" sz="2400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ja-JP" sz="2400" dirty="0">
                <a:latin typeface="Arial" charset="0"/>
                <a:ea typeface="ＭＳ Ｐゴシック" charset="0"/>
                <a:cs typeface="ＭＳ Ｐゴシック" charset="0"/>
              </a:rPr>
              <a:t>Information</a:t>
            </a:r>
            <a:r>
              <a:rPr lang="ja-JP" altLang="en-US" sz="2400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ja-JP" sz="2400" dirty="0">
                <a:latin typeface="Arial" charset="0"/>
                <a:ea typeface="ＭＳ Ｐゴシック" charset="0"/>
                <a:cs typeface="ＭＳ Ｐゴシック" charset="0"/>
              </a:rPr>
              <a:t>Authority</a:t>
            </a:r>
            <a:r>
              <a:rPr lang="ja-JP" altLang="en-US" sz="2400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ja-JP" sz="2400" dirty="0">
                <a:latin typeface="Arial" charset="0"/>
                <a:ea typeface="ＭＳ Ｐゴシック" charset="0"/>
                <a:cs typeface="ＭＳ Ｐゴシック" charset="0"/>
              </a:rPr>
              <a:t>of</a:t>
            </a:r>
            <a:r>
              <a:rPr lang="ja-JP" altLang="en-US" sz="2400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ja-JP" sz="2400" dirty="0">
                <a:latin typeface="Arial" charset="0"/>
                <a:ea typeface="ＭＳ Ｐゴシック" charset="0"/>
                <a:cs typeface="ＭＳ Ｐゴシック" charset="0"/>
              </a:rPr>
              <a:t>Japan</a:t>
            </a:r>
            <a:endParaRPr lang="ja-JP" alt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363" name="スライド番号プレースホルダ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0B79304-F03A-EE46-8D89-9753323F89F6}" type="slidenum">
              <a:rPr lang="en-US" altLang="ja-JP" sz="1800"/>
              <a:pPr/>
              <a:t>1</a:t>
            </a:fld>
            <a:endParaRPr lang="en-US" altLang="ja-JP" sz="1800"/>
          </a:p>
        </p:txBody>
      </p:sp>
      <p:sp>
        <p:nvSpPr>
          <p:cNvPr id="2" name="正方形/長方形 1"/>
          <p:cNvSpPr/>
          <p:nvPr/>
        </p:nvSpPr>
        <p:spPr>
          <a:xfrm>
            <a:off x="4932040" y="115888"/>
            <a:ext cx="4104010" cy="93684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</a:rPr>
              <a:t>FOSS4G 2015 Tokyo </a:t>
            </a:r>
            <a:r>
              <a:rPr lang="ja-JP" altLang="en-US" dirty="0" smtClean="0">
                <a:solidFill>
                  <a:schemeClr val="tx1"/>
                </a:solidFill>
              </a:rPr>
              <a:t>ハンズオンデイ</a:t>
            </a:r>
            <a:endParaRPr lang="en-US" altLang="ja-JP" dirty="0" smtClean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</a:rPr>
              <a:t>2015-10-09T</a:t>
            </a:r>
            <a:r>
              <a:rPr lang="en-US" altLang="ja-JP" dirty="0">
                <a:solidFill>
                  <a:schemeClr val="tx1"/>
                </a:solidFill>
              </a:rPr>
              <a:t>14:</a:t>
            </a:r>
            <a:r>
              <a:rPr lang="en-US" altLang="ja-JP" dirty="0" smtClean="0">
                <a:solidFill>
                  <a:schemeClr val="tx1"/>
                </a:solidFill>
              </a:rPr>
              <a:t>00/17</a:t>
            </a:r>
            <a:r>
              <a:rPr lang="en-US" altLang="ja-JP" dirty="0">
                <a:solidFill>
                  <a:schemeClr val="tx1"/>
                </a:solidFill>
              </a:rPr>
              <a:t>:00</a:t>
            </a:r>
            <a:endParaRPr lang="ja-JP" altLang="en-US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</a:rPr>
              <a:t>@</a:t>
            </a:r>
            <a:r>
              <a:rPr lang="ja-JP" altLang="en-US" dirty="0" smtClean="0">
                <a:solidFill>
                  <a:schemeClr val="tx1"/>
                </a:solidFill>
              </a:rPr>
              <a:t>駒場</a:t>
            </a:r>
            <a:r>
              <a:rPr lang="en-US" altLang="ja-JP" dirty="0" smtClean="0">
                <a:solidFill>
                  <a:schemeClr val="tx1"/>
                </a:solidFill>
              </a:rPr>
              <a:t>RC An</a:t>
            </a:r>
            <a:r>
              <a:rPr lang="ja-JP" altLang="en-US" dirty="0" smtClean="0">
                <a:solidFill>
                  <a:schemeClr val="tx1"/>
                </a:solidFill>
              </a:rPr>
              <a:t>棟</a:t>
            </a:r>
            <a:r>
              <a:rPr lang="en-US" altLang="ja-JP" dirty="0" smtClean="0">
                <a:solidFill>
                  <a:schemeClr val="tx1"/>
                </a:solidFill>
              </a:rPr>
              <a:t>2F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サイト確認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51520" y="476672"/>
            <a:ext cx="8568952" cy="648072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 smtClean="0"/>
              <a:t>レポジトリのトップに戻ってサイトを確認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10</a:t>
            </a:fld>
            <a:endParaRPr lang="en-US" altLang="ja-JP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96" y="1052736"/>
            <a:ext cx="8627368" cy="2740603"/>
          </a:xfrm>
          <a:prstGeom prst="rect">
            <a:avLst/>
          </a:prstGeom>
        </p:spPr>
      </p:pic>
      <p:cxnSp>
        <p:nvCxnSpPr>
          <p:cNvPr id="7" name="直線コネクタ 6"/>
          <p:cNvCxnSpPr/>
          <p:nvPr/>
        </p:nvCxnSpPr>
        <p:spPr>
          <a:xfrm>
            <a:off x="4355976" y="2492896"/>
            <a:ext cx="3528392" cy="0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図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05064"/>
            <a:ext cx="6028238" cy="2852936"/>
          </a:xfrm>
          <a:prstGeom prst="rect">
            <a:avLst/>
          </a:prstGeom>
        </p:spPr>
      </p:pic>
      <p:sp>
        <p:nvSpPr>
          <p:cNvPr id="10" name="テキスト ボックス 9"/>
          <p:cNvSpPr txBox="1"/>
          <p:nvPr/>
        </p:nvSpPr>
        <p:spPr>
          <a:xfrm>
            <a:off x="6156176" y="4005064"/>
            <a:ext cx="300785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左のようになれば</a:t>
            </a:r>
            <a:r>
              <a:rPr lang="en-US" altLang="ja-JP" dirty="0" smtClean="0"/>
              <a:t>OK</a:t>
            </a:r>
            <a:r>
              <a:rPr lang="ja-JP" altLang="en-US" dirty="0" smtClean="0"/>
              <a:t>！</a:t>
            </a:r>
            <a:endParaRPr lang="en-US" altLang="ja-JP" dirty="0" smtClean="0"/>
          </a:p>
          <a:p>
            <a:r>
              <a:rPr lang="ja-JP" altLang="en-US" dirty="0" smtClean="0"/>
              <a:t>左</a:t>
            </a:r>
            <a:r>
              <a:rPr kumimoji="1" lang="ja-JP" altLang="en-US" dirty="0" smtClean="0"/>
              <a:t>のようにならなければ、</a:t>
            </a:r>
            <a:endParaRPr kumimoji="1" lang="en-US" altLang="ja-JP" dirty="0" smtClean="0"/>
          </a:p>
          <a:p>
            <a:r>
              <a:rPr lang="en-US" altLang="ja-JP" dirty="0" err="1" smtClean="0"/>
              <a:t>GitHub</a:t>
            </a:r>
            <a:r>
              <a:rPr lang="en-US" altLang="ja-JP" dirty="0" smtClean="0"/>
              <a:t> </a:t>
            </a:r>
            <a:r>
              <a:rPr lang="ja-JP" altLang="en-US" dirty="0" smtClean="0"/>
              <a:t>側のファイル更新に</a:t>
            </a:r>
            <a:endParaRPr lang="en-US" altLang="ja-JP" dirty="0" smtClean="0"/>
          </a:p>
          <a:p>
            <a:r>
              <a:rPr kumimoji="1" lang="ja-JP" altLang="en-US" dirty="0" smtClean="0"/>
              <a:t>時間がかかっているかも。</a:t>
            </a:r>
            <a:endParaRPr kumimoji="1" lang="en-US" altLang="ja-JP" dirty="0" smtClean="0"/>
          </a:p>
          <a:p>
            <a:r>
              <a:rPr lang="ja-JP" altLang="en-US" dirty="0" smtClean="0"/>
              <a:t>リロードを試みる。</a:t>
            </a:r>
            <a:endParaRPr lang="en-US" altLang="ja-JP" dirty="0" smtClean="0"/>
          </a:p>
          <a:p>
            <a:endParaRPr kumimoji="1" lang="en-US" altLang="ja-JP" dirty="0"/>
          </a:p>
          <a:p>
            <a:r>
              <a:rPr kumimoji="1" lang="ja-JP" altLang="en-US" dirty="0" smtClean="0"/>
              <a:t>次は、字がはみ出ているのを</a:t>
            </a:r>
            <a:endParaRPr kumimoji="1" lang="en-US" altLang="ja-JP" dirty="0" smtClean="0"/>
          </a:p>
          <a:p>
            <a:r>
              <a:rPr lang="ja-JP" altLang="en-US" dirty="0" smtClean="0"/>
              <a:t>なおす。</a:t>
            </a:r>
            <a:endParaRPr kumimoji="1" lang="ja-JP" altLang="en-US" dirty="0"/>
          </a:p>
        </p:txBody>
      </p:sp>
      <p:cxnSp>
        <p:nvCxnSpPr>
          <p:cNvPr id="12" name="直線矢印コネクタ 11"/>
          <p:cNvCxnSpPr/>
          <p:nvPr/>
        </p:nvCxnSpPr>
        <p:spPr>
          <a:xfrm flipH="1">
            <a:off x="4644008" y="2492896"/>
            <a:ext cx="864096" cy="165618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584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（ブラウザ）キャッシュ問題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0" y="1600200"/>
            <a:ext cx="4572000" cy="4525963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2400" dirty="0" smtClean="0"/>
              <a:t>必要に応じてブラウザキャッシュをクリアする必要あり。</a:t>
            </a:r>
            <a:endParaRPr kumimoji="1" lang="en-US" altLang="ja-JP" sz="2400" dirty="0" smtClean="0"/>
          </a:p>
          <a:p>
            <a:pPr marL="0" indent="0">
              <a:buNone/>
            </a:pPr>
            <a:r>
              <a:rPr kumimoji="1" lang="en-US" altLang="ja-JP" sz="2400" dirty="0" smtClean="0"/>
              <a:t>↓</a:t>
            </a:r>
          </a:p>
          <a:p>
            <a:pPr marL="0" indent="0">
              <a:buNone/>
            </a:pPr>
            <a:r>
              <a:rPr kumimoji="1" lang="ja-JP" altLang="en-US" sz="2400" dirty="0" smtClean="0"/>
              <a:t>開発段階では「キャッシュを無効にする」のも手。</a:t>
            </a:r>
            <a:endParaRPr kumimoji="1" lang="ja-JP" altLang="en-US" sz="24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11</a:t>
            </a:fld>
            <a:endParaRPr lang="en-US" altLang="ja-JP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19" y="548680"/>
            <a:ext cx="4145143" cy="630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75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タイトルがはみ出ないようにする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51520" y="764704"/>
            <a:ext cx="8712968" cy="792088"/>
          </a:xfrm>
        </p:spPr>
        <p:txBody>
          <a:bodyPr/>
          <a:lstStyle/>
          <a:p>
            <a:pPr marL="0" indent="0">
              <a:buNone/>
            </a:pPr>
            <a:r>
              <a:rPr lang="en-US" altLang="ja-JP" dirty="0" err="1"/>
              <a:t>c</a:t>
            </a:r>
            <a:r>
              <a:rPr lang="en-US" altLang="ja-JP" dirty="0" err="1" smtClean="0"/>
              <a:t>ss</a:t>
            </a:r>
            <a:r>
              <a:rPr lang="en-US" altLang="ja-JP" dirty="0" smtClean="0"/>
              <a:t>/</a:t>
            </a:r>
            <a:r>
              <a:rPr lang="en-US" altLang="ja-JP" dirty="0" err="1" smtClean="0"/>
              <a:t>gsimaps.css</a:t>
            </a:r>
            <a:r>
              <a:rPr lang="en-US" altLang="ja-JP" dirty="0" smtClean="0"/>
              <a:t> </a:t>
            </a:r>
            <a:r>
              <a:rPr lang="ja-JP" altLang="en-US" dirty="0" smtClean="0"/>
              <a:t>を適宜調整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12</a:t>
            </a:fld>
            <a:endParaRPr lang="en-US" altLang="ja-JP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6832"/>
            <a:ext cx="9144000" cy="4209764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4283968" y="3501008"/>
            <a:ext cx="464329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例：</a:t>
            </a:r>
            <a:r>
              <a:rPr kumimoji="1" lang="en-US" altLang="ja-JP" dirty="0" smtClean="0"/>
              <a:t>font-family</a:t>
            </a:r>
            <a:r>
              <a:rPr kumimoji="1" lang="ja-JP" altLang="en-US" dirty="0" smtClean="0"/>
              <a:t>をコメントアウトしてデフォルトに</a:t>
            </a:r>
            <a:endParaRPr kumimoji="1" lang="en-US" altLang="ja-JP" dirty="0" smtClean="0"/>
          </a:p>
          <a:p>
            <a:r>
              <a:rPr kumimoji="1" lang="en-US" altLang="ja-JP" dirty="0" smtClean="0"/>
              <a:t>Font-height, font-size </a:t>
            </a:r>
            <a:r>
              <a:rPr kumimoji="1" lang="ja-JP" altLang="en-US" dirty="0" smtClean="0"/>
              <a:t>をすべて</a:t>
            </a:r>
            <a:r>
              <a:rPr kumimoji="1" lang="en-US" altLang="ja-JP" dirty="0" smtClean="0"/>
              <a:t> 12px </a:t>
            </a:r>
            <a:r>
              <a:rPr kumimoji="1" lang="ja-JP" altLang="en-US" dirty="0" smtClean="0"/>
              <a:t>に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03980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It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works!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95536" y="6132437"/>
            <a:ext cx="8748464" cy="896963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2000" dirty="0" smtClean="0"/>
              <a:t>余力のある方は、「検索ボックスの例示文字列変更」や「メニューの英語化」、</a:t>
            </a:r>
            <a:endParaRPr kumimoji="1" lang="en-US" altLang="ja-JP" sz="2000" dirty="0" smtClean="0"/>
          </a:p>
          <a:p>
            <a:pPr marL="0" indent="0">
              <a:buNone/>
            </a:pPr>
            <a:r>
              <a:rPr kumimoji="1" lang="ja-JP" altLang="en-US" sz="2000" dirty="0" smtClean="0"/>
              <a:t>「</a:t>
            </a:r>
            <a:r>
              <a:rPr lang="ja-JP" altLang="en-US" sz="2000" dirty="0" smtClean="0"/>
              <a:t>情報</a:t>
            </a:r>
            <a:r>
              <a:rPr lang="en-US" altLang="ja-JP" sz="2000" dirty="0" smtClean="0"/>
              <a:t>→</a:t>
            </a:r>
            <a:r>
              <a:rPr lang="ja-JP" altLang="en-US" sz="2000" dirty="0" smtClean="0"/>
              <a:t>地理院地図についての変更</a:t>
            </a:r>
            <a:r>
              <a:rPr kumimoji="1" lang="ja-JP" altLang="en-US" sz="2000" dirty="0" smtClean="0"/>
              <a:t>」などを試してみてください。</a:t>
            </a:r>
            <a:endParaRPr kumimoji="1" lang="ja-JP" altLang="en-US" sz="20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13</a:t>
            </a:fld>
            <a:endParaRPr lang="en-US" altLang="ja-JP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608164"/>
            <a:ext cx="7200800" cy="548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204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Further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reading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692696"/>
            <a:ext cx="8229600" cy="1152128"/>
          </a:xfrm>
        </p:spPr>
        <p:txBody>
          <a:bodyPr/>
          <a:lstStyle/>
          <a:p>
            <a:r>
              <a:rPr kumimoji="1" lang="en-US" altLang="ja-JP" dirty="0" err="1" smtClean="0"/>
              <a:t>GitHub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に置いているデータをそのまま</a:t>
            </a:r>
            <a:r>
              <a:rPr lang="en-US" altLang="en-US" dirty="0"/>
              <a:t> </a:t>
            </a:r>
            <a:r>
              <a:rPr lang="en-US" altLang="en-US" dirty="0" smtClean="0"/>
              <a:t>HTTP </a:t>
            </a:r>
            <a:r>
              <a:rPr lang="ja-JP" altLang="en-US" dirty="0" smtClean="0"/>
              <a:t>提供する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GitHub</a:t>
            </a:r>
            <a:r>
              <a:rPr lang="en-US" altLang="ja-JP" dirty="0" smtClean="0"/>
              <a:t> Pages </a:t>
            </a:r>
            <a:r>
              <a:rPr lang="ja-JP" altLang="en-US" dirty="0" smtClean="0"/>
              <a:t>について</a:t>
            </a:r>
            <a:endParaRPr lang="en-US" altLang="ja-JP" dirty="0" smtClean="0"/>
          </a:p>
          <a:p>
            <a:pPr lvl="1"/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14</a:t>
            </a:fld>
            <a:endParaRPr lang="en-US" altLang="ja-JP"/>
          </a:p>
        </p:txBody>
      </p:sp>
      <p:pic>
        <p:nvPicPr>
          <p:cNvPr id="5" name="図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1844824"/>
            <a:ext cx="7343800" cy="480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34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本日の流れ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864" y="692696"/>
            <a:ext cx="8229600" cy="5976664"/>
          </a:xfrm>
        </p:spPr>
        <p:txBody>
          <a:bodyPr/>
          <a:lstStyle/>
          <a:p>
            <a:pPr marL="514350" indent="-514350">
              <a:buFont typeface="+mj-ea"/>
              <a:buAutoNum type="circleNumDbPlain"/>
            </a:pPr>
            <a:r>
              <a:rPr kumimoji="1" lang="ja-JP" altLang="en-US" dirty="0" smtClean="0"/>
              <a:t>導入：ベクトルタイルの概要と未来</a:t>
            </a:r>
            <a:endParaRPr kumimoji="1" lang="en-US" altLang="ja-JP" dirty="0" smtClean="0"/>
          </a:p>
          <a:p>
            <a:pPr marL="514350" indent="-514350">
              <a:buFont typeface="+mj-ea"/>
              <a:buAutoNum type="circleNumDbPlain"/>
            </a:pPr>
            <a:r>
              <a:rPr kumimoji="1" lang="en-US" altLang="ja-JP" dirty="0" err="1" smtClean="0">
                <a:solidFill>
                  <a:srgbClr val="FF0000"/>
                </a:solidFill>
              </a:rPr>
              <a:t>GitHub</a:t>
            </a:r>
            <a:r>
              <a:rPr kumimoji="1" lang="ja-JP" altLang="en-US" dirty="0" smtClean="0">
                <a:solidFill>
                  <a:srgbClr val="FF0000"/>
                </a:solidFill>
              </a:rPr>
              <a:t>から地理院地図をフォーク</a:t>
            </a:r>
            <a:r>
              <a:rPr lang="ja-JP" altLang="en-US" dirty="0" smtClean="0">
                <a:solidFill>
                  <a:srgbClr val="FF0000"/>
                </a:solidFill>
              </a:rPr>
              <a:t>して、</a:t>
            </a:r>
            <a:r>
              <a:rPr lang="en-US" altLang="en-US" dirty="0" smtClean="0">
                <a:solidFill>
                  <a:srgbClr val="FF0000"/>
                </a:solidFill>
              </a:rPr>
              <a:t>マイ</a:t>
            </a:r>
            <a:r>
              <a:rPr lang="ja-JP" altLang="en-US" dirty="0" smtClean="0">
                <a:solidFill>
                  <a:srgbClr val="FF0000"/>
                </a:solidFill>
              </a:rPr>
              <a:t>地理院地図を作る</a:t>
            </a:r>
            <a:endParaRPr lang="en-US" altLang="ja-JP" dirty="0" smtClean="0">
              <a:solidFill>
                <a:srgbClr val="FF0000"/>
              </a:solidFill>
            </a:endParaRPr>
          </a:p>
          <a:p>
            <a:pPr marL="514350" indent="-514350">
              <a:buFont typeface="+mj-ea"/>
              <a:buAutoNum type="circleNumDbPlain"/>
            </a:pPr>
            <a:r>
              <a:rPr lang="ja-JP" altLang="en-US" dirty="0" smtClean="0"/>
              <a:t>マイ地理院地図にインターネット上のタイルレイヤを加える</a:t>
            </a:r>
            <a:endParaRPr lang="en-US" altLang="ja-JP" dirty="0" smtClean="0"/>
          </a:p>
          <a:p>
            <a:pPr marL="514350" indent="-514350">
              <a:buFont typeface="+mj-ea"/>
              <a:buAutoNum type="circleNumDbPlain"/>
            </a:pPr>
            <a:r>
              <a:rPr lang="ja-JP" altLang="en-US" dirty="0" smtClean="0"/>
              <a:t>マイ地理院地図に簡単なベクトルデータを加える（ただしベクトルタイルとして）</a:t>
            </a:r>
            <a:endParaRPr lang="en-US" altLang="ja-JP" dirty="0" smtClean="0"/>
          </a:p>
          <a:p>
            <a:pPr marL="514350" indent="-514350">
              <a:buFont typeface="+mj-ea"/>
              <a:buAutoNum type="circleNumDbPlain"/>
            </a:pPr>
            <a:r>
              <a:rPr lang="ja-JP" altLang="en-US" dirty="0" smtClean="0"/>
              <a:t>地理院ベクトルタイルを素の</a:t>
            </a:r>
            <a:r>
              <a:rPr lang="en-US" altLang="ja-JP" dirty="0" smtClean="0"/>
              <a:t>Leaflet</a:t>
            </a:r>
            <a:r>
              <a:rPr lang="ja-JP" altLang="en-US" dirty="0" smtClean="0"/>
              <a:t>サイトに表示してみる。</a:t>
            </a:r>
            <a:endParaRPr lang="en-US" altLang="ja-JP" dirty="0" smtClean="0"/>
          </a:p>
          <a:p>
            <a:pPr marL="514350" indent="-514350">
              <a:buFont typeface="+mj-ea"/>
              <a:buAutoNum type="circleNumDbPlain"/>
            </a:pPr>
            <a:r>
              <a:rPr lang="ja-JP" altLang="en-US" dirty="0" smtClean="0"/>
              <a:t>地理院ベクトルタイルの表示内容を調整する</a:t>
            </a:r>
            <a:endParaRPr lang="en-US" altLang="ja-JP" dirty="0" smtClean="0"/>
          </a:p>
          <a:p>
            <a:pPr marL="514350" indent="-514350">
              <a:buFont typeface="+mj-ea"/>
              <a:buAutoNum type="circleNumDbPlain"/>
            </a:pPr>
            <a:endParaRPr lang="ja-JP" altLang="en-US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09012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GitHub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692696"/>
            <a:ext cx="8229600" cy="1872207"/>
          </a:xfrm>
        </p:spPr>
        <p:txBody>
          <a:bodyPr/>
          <a:lstStyle/>
          <a:p>
            <a:pPr marL="0" indent="0">
              <a:buNone/>
            </a:pPr>
            <a:r>
              <a:rPr lang="en-US" altLang="ja-JP" dirty="0" smtClean="0">
                <a:hlinkClick r:id="rId3"/>
              </a:rPr>
              <a:t>https://github.com/</a:t>
            </a:r>
            <a:endParaRPr lang="en-US" altLang="ja-JP" dirty="0" smtClean="0"/>
          </a:p>
          <a:p>
            <a:pPr marL="0" indent="0">
              <a:buNone/>
            </a:pPr>
            <a:r>
              <a:rPr kumimoji="1" lang="ja-JP" altLang="en-US" dirty="0" smtClean="0"/>
              <a:t>　・</a:t>
            </a:r>
            <a:r>
              <a:rPr kumimoji="1" lang="en-US" altLang="ja-JP" dirty="0" smtClean="0"/>
              <a:t> Sign in </a:t>
            </a:r>
            <a:r>
              <a:rPr kumimoji="1" lang="ja-JP" altLang="en-US" dirty="0" smtClean="0"/>
              <a:t>してください。</a:t>
            </a:r>
            <a:endParaRPr kumimoji="1" lang="en-US" altLang="ja-JP" dirty="0" smtClean="0"/>
          </a:p>
          <a:p>
            <a:pPr marL="0" indent="0">
              <a:buNone/>
            </a:pPr>
            <a:r>
              <a:rPr lang="ja-JP" altLang="ja-JP" dirty="0"/>
              <a:t>　</a:t>
            </a:r>
            <a:r>
              <a:rPr lang="ja-JP" altLang="en-US" dirty="0" smtClean="0"/>
              <a:t>・</a:t>
            </a:r>
            <a:r>
              <a:rPr lang="en-US" altLang="ja-JP" dirty="0" smtClean="0"/>
              <a:t> </a:t>
            </a:r>
            <a:r>
              <a:rPr lang="ja-JP" altLang="en-US" dirty="0" smtClean="0"/>
              <a:t>登録がまだの方は</a:t>
            </a:r>
            <a:r>
              <a:rPr lang="en-US" altLang="ja-JP" dirty="0" smtClean="0"/>
              <a:t> Sing up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3</a:t>
            </a:fld>
            <a:endParaRPr lang="en-US" altLang="ja-JP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5" y="2804840"/>
            <a:ext cx="9144000" cy="4053160"/>
          </a:xfrm>
          <a:prstGeom prst="rect">
            <a:avLst/>
          </a:prstGeom>
        </p:spPr>
      </p:pic>
      <p:cxnSp>
        <p:nvCxnSpPr>
          <p:cNvPr id="7" name="直線コネクタ 6"/>
          <p:cNvCxnSpPr/>
          <p:nvPr/>
        </p:nvCxnSpPr>
        <p:spPr>
          <a:xfrm>
            <a:off x="3059832" y="5661248"/>
            <a:ext cx="2520280" cy="0"/>
          </a:xfrm>
          <a:prstGeom prst="line">
            <a:avLst/>
          </a:prstGeom>
          <a:ln>
            <a:solidFill>
              <a:srgbClr val="FFF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836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地理院地図</a:t>
            </a:r>
            <a:r>
              <a:rPr kumimoji="1" lang="en-US" altLang="ja-JP" dirty="0" smtClean="0"/>
              <a:t>@</a:t>
            </a:r>
            <a:r>
              <a:rPr kumimoji="1" lang="en-US" altLang="ja-JP" dirty="0" err="1" smtClean="0"/>
              <a:t>GitHub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692696"/>
            <a:ext cx="8229600" cy="792088"/>
          </a:xfrm>
        </p:spPr>
        <p:txBody>
          <a:bodyPr/>
          <a:lstStyle/>
          <a:p>
            <a:pPr marL="0" indent="0">
              <a:buNone/>
            </a:pPr>
            <a:r>
              <a:rPr lang="en-US" altLang="ja-JP" dirty="0">
                <a:hlinkClick r:id="rId2"/>
              </a:rPr>
              <a:t>https://github.com/gsi-cyberjapan/</a:t>
            </a:r>
            <a:r>
              <a:rPr lang="en-US" altLang="ja-JP" dirty="0" smtClean="0">
                <a:hlinkClick r:id="rId2"/>
              </a:rPr>
              <a:t>gsimaps</a:t>
            </a:r>
            <a:endParaRPr lang="en-US" altLang="ja-JP" dirty="0" smtClean="0"/>
          </a:p>
          <a:p>
            <a:pPr marL="0" indent="0">
              <a:buNone/>
            </a:pPr>
            <a:endParaRPr kumimoji="1" lang="ja-JP" altLang="en-US" sz="20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4</a:t>
            </a:fld>
            <a:endParaRPr lang="en-US" altLang="ja-JP"/>
          </a:p>
        </p:txBody>
      </p:sp>
      <p:sp>
        <p:nvSpPr>
          <p:cNvPr id="5" name="角丸四角形吹き出し 4"/>
          <p:cNvSpPr/>
          <p:nvPr/>
        </p:nvSpPr>
        <p:spPr>
          <a:xfrm>
            <a:off x="4067944" y="1412776"/>
            <a:ext cx="1512168" cy="936104"/>
          </a:xfrm>
          <a:prstGeom prst="wedgeRoundRectCallout">
            <a:avLst>
              <a:gd name="adj1" fmla="val -32831"/>
              <a:gd name="adj2" fmla="val -71230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国土地理院</a:t>
            </a:r>
            <a:endParaRPr kumimoji="1" lang="en-US" altLang="ja-JP" dirty="0" smtClean="0">
              <a:solidFill>
                <a:schemeClr val="tx1"/>
              </a:solidFill>
            </a:endParaRPr>
          </a:p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情報普及課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6" name="角丸四角形吹き出し 5"/>
          <p:cNvSpPr/>
          <p:nvPr/>
        </p:nvSpPr>
        <p:spPr>
          <a:xfrm>
            <a:off x="6660232" y="1412776"/>
            <a:ext cx="1512168" cy="936104"/>
          </a:xfrm>
          <a:prstGeom prst="wedgeRoundRectCallout">
            <a:avLst>
              <a:gd name="adj1" fmla="val -32831"/>
              <a:gd name="adj2" fmla="val -71230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地理院地図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2442372"/>
            <a:ext cx="7560840" cy="44502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テキスト ボックス 7"/>
          <p:cNvSpPr txBox="1"/>
          <p:nvPr/>
        </p:nvSpPr>
        <p:spPr>
          <a:xfrm>
            <a:off x="5652120" y="5661248"/>
            <a:ext cx="3312368" cy="1015663"/>
          </a:xfrm>
          <a:prstGeom prst="rect">
            <a:avLst/>
          </a:prstGeom>
          <a:solidFill>
            <a:srgbClr val="FFF6C9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>
                <a:solidFill>
                  <a:srgbClr val="FF0000"/>
                </a:solidFill>
              </a:rPr>
              <a:t>ここまで一旦確認</a:t>
            </a:r>
            <a:endParaRPr kumimoji="1" lang="en-US" altLang="ja-JP" sz="2000" dirty="0" smtClean="0">
              <a:solidFill>
                <a:srgbClr val="FF0000"/>
              </a:solidFill>
            </a:endParaRPr>
          </a:p>
          <a:p>
            <a:pPr marL="274638" indent="-274638"/>
            <a:r>
              <a:rPr lang="en-US" altLang="ja-JP" sz="2000" dirty="0" smtClean="0">
                <a:solidFill>
                  <a:srgbClr val="FF0000"/>
                </a:solidFill>
              </a:rPr>
              <a:t>※</a:t>
            </a:r>
            <a:r>
              <a:rPr lang="ja-JP" altLang="en-US" sz="2000" dirty="0" smtClean="0">
                <a:solidFill>
                  <a:srgbClr val="FF0000"/>
                </a:solidFill>
              </a:rPr>
              <a:t>手が空いたら</a:t>
            </a:r>
            <a:r>
              <a:rPr lang="en-US" altLang="ja-JP" sz="2000" dirty="0" smtClean="0">
                <a:solidFill>
                  <a:srgbClr val="FF0000"/>
                </a:solidFill>
              </a:rPr>
              <a:t>Repository</a:t>
            </a:r>
            <a:r>
              <a:rPr lang="ja-JP" altLang="en-US" sz="2000" dirty="0" smtClean="0">
                <a:solidFill>
                  <a:srgbClr val="FF0000"/>
                </a:solidFill>
              </a:rPr>
              <a:t>内容を眺めてみてください。</a:t>
            </a:r>
            <a:endParaRPr kumimoji="1" lang="ja-JP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245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地理院地図をフォーク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9512" y="548680"/>
            <a:ext cx="8784976" cy="1008112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2400" dirty="0" smtClean="0"/>
              <a:t>フォーク：元のレポジトリの支流を作ること。</a:t>
            </a:r>
            <a:endParaRPr kumimoji="1" lang="en-US" altLang="ja-JP" sz="2400" dirty="0" smtClean="0"/>
          </a:p>
          <a:p>
            <a:pPr marL="0" indent="0">
              <a:buNone/>
            </a:pPr>
            <a:r>
              <a:rPr lang="ja-JP" altLang="ja-JP" sz="2400" dirty="0"/>
              <a:t>　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</a:rPr>
              <a:t>※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</a:rPr>
              <a:t>本流に戻したいものができたら、提案できる（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</a:rPr>
              <a:t>Pull Request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kumimoji="1" lang="ja-JP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5</a:t>
            </a:fld>
            <a:endParaRPr lang="en-US" altLang="ja-JP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1" y="3865480"/>
            <a:ext cx="9144000" cy="2128424"/>
          </a:xfrm>
          <a:prstGeom prst="rect">
            <a:avLst/>
          </a:prstGeom>
        </p:spPr>
      </p:pic>
      <p:sp>
        <p:nvSpPr>
          <p:cNvPr id="6" name="角丸四角形吹き出し 5"/>
          <p:cNvSpPr/>
          <p:nvPr/>
        </p:nvSpPr>
        <p:spPr>
          <a:xfrm>
            <a:off x="3779912" y="1700808"/>
            <a:ext cx="4968552" cy="1656184"/>
          </a:xfrm>
          <a:prstGeom prst="wedgeRoundRectCallout">
            <a:avLst>
              <a:gd name="adj1" fmla="val 45199"/>
              <a:gd name="adj2" fmla="val 112907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ja-JP" altLang="en-US" sz="3200" dirty="0" smtClean="0">
                <a:solidFill>
                  <a:schemeClr val="tx1"/>
                </a:solidFill>
              </a:rPr>
              <a:t>をクリック！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36" y="1844824"/>
            <a:ext cx="2371463" cy="1368152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766244" y="6165304"/>
            <a:ext cx="78382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solidFill>
                  <a:schemeClr val="bg1">
                    <a:lumMod val="50000"/>
                  </a:schemeClr>
                </a:solidFill>
              </a:rPr>
              <a:t>※</a:t>
            </a:r>
            <a:r>
              <a:rPr kumimoji="1" lang="ja-JP" altLang="en-US" dirty="0" smtClean="0">
                <a:solidFill>
                  <a:schemeClr val="bg1">
                    <a:lumMod val="50000"/>
                  </a:schemeClr>
                </a:solidFill>
              </a:rPr>
              <a:t>すでに自分のアカウントにフォークをお持ちの場合、そのフォークを使うか、</a:t>
            </a:r>
            <a:endParaRPr kumimoji="1" lang="en-US" altLang="ja-JP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169863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例えば </a:t>
            </a:r>
            <a:r>
              <a:rPr lang="en-US" altLang="en-US" dirty="0" smtClean="0">
                <a:solidFill>
                  <a:schemeClr val="bg1">
                    <a:lumMod val="50000"/>
                  </a:schemeClr>
                </a:solidFill>
              </a:rPr>
              <a:t> organization 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アカウントを作成してそこにフォークしてください。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7519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フォークができます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ja-JP" altLang="en-US" sz="2400" dirty="0" smtClean="0"/>
              <a:t>レポジトリの</a:t>
            </a:r>
            <a:r>
              <a:rPr kumimoji="1" lang="en-US" altLang="ja-JP" sz="2400" dirty="0" smtClean="0"/>
              <a:t>URL</a:t>
            </a:r>
            <a:r>
              <a:rPr kumimoji="1" lang="ja-JP" altLang="en-US" sz="2400" dirty="0" smtClean="0"/>
              <a:t>をフォークの</a:t>
            </a:r>
            <a:r>
              <a:rPr kumimoji="1" lang="en-US" altLang="ja-JP" sz="2400" dirty="0" smtClean="0"/>
              <a:t>URL</a:t>
            </a:r>
            <a:r>
              <a:rPr kumimoji="1" lang="ja-JP" altLang="en-US" sz="2400" dirty="0" smtClean="0"/>
              <a:t>に変更</a:t>
            </a:r>
            <a:endParaRPr kumimoji="1" lang="en-US" altLang="ja-JP" sz="2400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6</a:t>
            </a:fld>
            <a:endParaRPr lang="en-US" altLang="ja-JP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18602"/>
            <a:ext cx="9144000" cy="3766782"/>
          </a:xfrm>
          <a:prstGeom prst="rect">
            <a:avLst/>
          </a:prstGeom>
        </p:spPr>
      </p:pic>
      <p:sp>
        <p:nvSpPr>
          <p:cNvPr id="7" name="角丸四角形吹き出し 6"/>
          <p:cNvSpPr/>
          <p:nvPr/>
        </p:nvSpPr>
        <p:spPr>
          <a:xfrm>
            <a:off x="395536" y="1268760"/>
            <a:ext cx="6480720" cy="1728192"/>
          </a:xfrm>
          <a:prstGeom prst="wedgeRoundRectCallout">
            <a:avLst>
              <a:gd name="adj1" fmla="val 8833"/>
              <a:gd name="adj2" fmla="val 135638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dirty="0" smtClean="0">
                <a:solidFill>
                  <a:schemeClr val="tx1"/>
                </a:solidFill>
              </a:rPr>
              <a:t>の</a:t>
            </a:r>
            <a:r>
              <a:rPr lang="en-US" altLang="ja-JP" dirty="0" smtClean="0">
                <a:solidFill>
                  <a:schemeClr val="tx1"/>
                </a:solidFill>
              </a:rPr>
              <a:t> Edit </a:t>
            </a:r>
            <a:r>
              <a:rPr lang="ja-JP" altLang="en-US" dirty="0" smtClean="0">
                <a:solidFill>
                  <a:schemeClr val="tx1"/>
                </a:solidFill>
              </a:rPr>
              <a:t>をクリックして、「</a:t>
            </a:r>
            <a:r>
              <a:rPr lang="en-US" altLang="ja-JP" dirty="0" err="1" smtClean="0">
                <a:solidFill>
                  <a:schemeClr val="tx1"/>
                </a:solidFill>
              </a:rPr>
              <a:t>gsi-cyberjapan</a:t>
            </a:r>
            <a:r>
              <a:rPr lang="ja-JP" altLang="en-US" dirty="0" smtClean="0">
                <a:solidFill>
                  <a:schemeClr val="tx1"/>
                </a:solidFill>
              </a:rPr>
              <a:t>」の部分を</a:t>
            </a:r>
            <a:endParaRPr lang="en-US" altLang="ja-JP" dirty="0" smtClean="0">
              <a:solidFill>
                <a:schemeClr val="tx1"/>
              </a:solidFill>
            </a:endParaRPr>
          </a:p>
          <a:p>
            <a:r>
              <a:rPr kumimoji="1" lang="ja-JP" altLang="en-US" dirty="0" smtClean="0">
                <a:solidFill>
                  <a:schemeClr val="tx1"/>
                </a:solidFill>
              </a:rPr>
              <a:t>あなたのアカウント（下記例では</a:t>
            </a:r>
            <a:r>
              <a:rPr kumimoji="1" lang="en-US" altLang="ja-JP" dirty="0" smtClean="0">
                <a:solidFill>
                  <a:schemeClr val="tx1"/>
                </a:solidFill>
              </a:rPr>
              <a:t> foss4g-tokyo-vt</a:t>
            </a:r>
            <a:r>
              <a:rPr kumimoji="1" lang="ja-JP" altLang="en-US" dirty="0" smtClean="0">
                <a:solidFill>
                  <a:schemeClr val="tx1"/>
                </a:solidFill>
              </a:rPr>
              <a:t>）に書き換えて</a:t>
            </a:r>
            <a:r>
              <a:rPr lang="en-US" altLang="ja-JP" dirty="0" smtClean="0">
                <a:solidFill>
                  <a:schemeClr val="tx1"/>
                </a:solidFill>
              </a:rPr>
              <a:t> </a:t>
            </a:r>
            <a:r>
              <a:rPr lang="en-US" altLang="ja-JP" dirty="0" smtClean="0">
                <a:solidFill>
                  <a:schemeClr val="tx1"/>
                </a:solidFill>
                <a:hlinkClick r:id="rId3"/>
              </a:rPr>
              <a:t>http://foss4g-tokyo-vt.github.io/gsimaps/</a:t>
            </a:r>
            <a:r>
              <a:rPr lang="en-US" altLang="ja-JP" dirty="0" smtClean="0">
                <a:solidFill>
                  <a:schemeClr val="tx1"/>
                </a:solidFill>
              </a:rPr>
              <a:t> </a:t>
            </a:r>
            <a:r>
              <a:rPr lang="ja-JP" altLang="en-US" dirty="0" smtClean="0">
                <a:solidFill>
                  <a:schemeClr val="tx1"/>
                </a:solidFill>
              </a:rPr>
              <a:t>として</a:t>
            </a:r>
            <a:r>
              <a:rPr lang="en-US" altLang="ja-JP" dirty="0" smtClean="0">
                <a:solidFill>
                  <a:schemeClr val="tx1"/>
                </a:solidFill>
              </a:rPr>
              <a:t> Save </a:t>
            </a:r>
            <a:r>
              <a:rPr lang="ja-JP" altLang="en-US" dirty="0" smtClean="0">
                <a:solidFill>
                  <a:schemeClr val="tx1"/>
                </a:solidFill>
              </a:rPr>
              <a:t>する</a:t>
            </a:r>
            <a:endParaRPr kumimoji="1" lang="en-US" altLang="ja-JP" dirty="0" smtClean="0">
              <a:solidFill>
                <a:schemeClr val="tx1"/>
              </a:solidFill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1340768"/>
            <a:ext cx="4343400" cy="393700"/>
          </a:xfrm>
          <a:prstGeom prst="rect">
            <a:avLst/>
          </a:prstGeom>
        </p:spPr>
      </p:pic>
      <p:sp>
        <p:nvSpPr>
          <p:cNvPr id="10" name="テキスト ボックス 9"/>
          <p:cNvSpPr txBox="1"/>
          <p:nvPr/>
        </p:nvSpPr>
        <p:spPr>
          <a:xfrm>
            <a:off x="6948264" y="1847726"/>
            <a:ext cx="205436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 smtClean="0">
                <a:solidFill>
                  <a:srgbClr val="7F7F7F"/>
                </a:solidFill>
              </a:rPr>
              <a:t>※</a:t>
            </a:r>
            <a:r>
              <a:rPr kumimoji="1" lang="en-US" altLang="ja-JP" sz="1600" dirty="0" err="1" smtClean="0">
                <a:solidFill>
                  <a:srgbClr val="7F7F7F"/>
                </a:solidFill>
              </a:rPr>
              <a:t>GitHub</a:t>
            </a:r>
            <a:r>
              <a:rPr kumimoji="1" lang="ja-JP" altLang="en-US" sz="1600" dirty="0" smtClean="0">
                <a:solidFill>
                  <a:srgbClr val="7F7F7F"/>
                </a:solidFill>
              </a:rPr>
              <a:t>の実装都合</a:t>
            </a:r>
            <a:endParaRPr kumimoji="1" lang="en-US" altLang="ja-JP" sz="1600" dirty="0" smtClean="0">
              <a:solidFill>
                <a:srgbClr val="7F7F7F"/>
              </a:solidFill>
            </a:endParaRPr>
          </a:p>
          <a:p>
            <a:r>
              <a:rPr lang="ja-JP" altLang="en-US" sz="1600" dirty="0" smtClean="0">
                <a:solidFill>
                  <a:srgbClr val="7F7F7F"/>
                </a:solidFill>
              </a:rPr>
              <a:t>で、まだリンクは</a:t>
            </a:r>
            <a:endParaRPr lang="en-US" altLang="ja-JP" sz="1600" dirty="0" smtClean="0">
              <a:solidFill>
                <a:srgbClr val="7F7F7F"/>
              </a:solidFill>
            </a:endParaRPr>
          </a:p>
          <a:p>
            <a:r>
              <a:rPr kumimoji="1" lang="ja-JP" altLang="en-US" sz="1600" dirty="0" smtClean="0">
                <a:solidFill>
                  <a:srgbClr val="7F7F7F"/>
                </a:solidFill>
              </a:rPr>
              <a:t>つながりません。</a:t>
            </a:r>
            <a:endParaRPr kumimoji="1" lang="en-US" altLang="ja-JP" sz="1600" dirty="0" smtClean="0">
              <a:solidFill>
                <a:srgbClr val="7F7F7F"/>
              </a:solidFill>
            </a:endParaRPr>
          </a:p>
          <a:p>
            <a:r>
              <a:rPr lang="ja-JP" altLang="en-US" sz="1600" dirty="0" smtClean="0">
                <a:solidFill>
                  <a:srgbClr val="7F7F7F"/>
                </a:solidFill>
              </a:rPr>
              <a:t>次のステップが必要。</a:t>
            </a:r>
            <a:endParaRPr kumimoji="1" lang="ja-JP" altLang="en-US" sz="16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311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タイトルを入れる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7504" y="1772816"/>
            <a:ext cx="8229600" cy="648072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altLang="ja-JP" sz="2800" dirty="0" smtClean="0">
                <a:hlinkClick r:id="rId2"/>
              </a:rPr>
              <a:t>index.html </a:t>
            </a:r>
            <a:r>
              <a:rPr lang="ja-JP" altLang="en-US" sz="2800" dirty="0" smtClean="0">
                <a:hlinkClick r:id="rId2"/>
              </a:rPr>
              <a:t>の </a:t>
            </a:r>
            <a:r>
              <a:rPr lang="en-US" altLang="ja-JP" sz="2800" dirty="0" smtClean="0">
                <a:hlinkClick r:id="rId2"/>
              </a:rPr>
              <a:t>68 </a:t>
            </a:r>
            <a:r>
              <a:rPr lang="ja-JP" altLang="en-US" sz="2800" dirty="0" smtClean="0">
                <a:hlinkClick r:id="rId2"/>
              </a:rPr>
              <a:t>行め</a:t>
            </a:r>
            <a:r>
              <a:rPr lang="en-US" altLang="ja-JP" sz="2800" dirty="0" smtClean="0"/>
              <a:t> </a:t>
            </a:r>
            <a:r>
              <a:rPr lang="ja-JP" altLang="en-US" sz="2800" dirty="0" smtClean="0"/>
              <a:t>を書き換えに行く</a:t>
            </a:r>
            <a:endParaRPr kumimoji="1" lang="ja-JP" altLang="en-US" sz="2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7</a:t>
            </a:fld>
            <a:endParaRPr lang="en-US" altLang="ja-JP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620688"/>
            <a:ext cx="1817656" cy="1008112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4" y="2636912"/>
            <a:ext cx="5760640" cy="18322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角丸四角形吹き出し 6"/>
          <p:cNvSpPr/>
          <p:nvPr/>
        </p:nvSpPr>
        <p:spPr>
          <a:xfrm>
            <a:off x="1043608" y="2780928"/>
            <a:ext cx="1296144" cy="576064"/>
          </a:xfrm>
          <a:prstGeom prst="wedgeRoundRectCallout">
            <a:avLst>
              <a:gd name="adj1" fmla="val -64146"/>
              <a:gd name="adj2" fmla="val -5312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クリック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3928" y="4581128"/>
            <a:ext cx="4976365" cy="22768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角丸四角形吹き出し 8"/>
          <p:cNvSpPr/>
          <p:nvPr/>
        </p:nvSpPr>
        <p:spPr>
          <a:xfrm>
            <a:off x="6444208" y="2492896"/>
            <a:ext cx="2411760" cy="2376264"/>
          </a:xfrm>
          <a:prstGeom prst="wedgeRoundRectCallout">
            <a:avLst>
              <a:gd name="adj1" fmla="val 36832"/>
              <a:gd name="adj2" fmla="val 88363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dirty="0" smtClean="0">
              <a:solidFill>
                <a:schemeClr val="tx1"/>
              </a:solidFill>
            </a:endParaRPr>
          </a:p>
          <a:p>
            <a:pPr algn="ctr"/>
            <a:endParaRPr lang="en-US" altLang="ja-JP" dirty="0">
              <a:solidFill>
                <a:schemeClr val="tx1"/>
              </a:solidFill>
            </a:endParaRPr>
          </a:p>
          <a:p>
            <a:pPr algn="ctr"/>
            <a:endParaRPr kumimoji="1" lang="en-US" altLang="ja-JP" dirty="0" smtClean="0">
              <a:solidFill>
                <a:schemeClr val="tx1"/>
              </a:solidFill>
            </a:endParaRPr>
          </a:p>
          <a:p>
            <a:pPr algn="ctr"/>
            <a:endParaRPr lang="en-US" altLang="ja-JP" dirty="0">
              <a:solidFill>
                <a:schemeClr val="tx1"/>
              </a:solidFill>
            </a:endParaRPr>
          </a:p>
          <a:p>
            <a:pPr algn="ctr"/>
            <a:endParaRPr kumimoji="1" lang="en-US" altLang="ja-JP" dirty="0" smtClean="0">
              <a:solidFill>
                <a:schemeClr val="tx1"/>
              </a:solidFill>
            </a:endParaRPr>
          </a:p>
          <a:p>
            <a:pPr algn="ctr"/>
            <a:endParaRPr lang="en-US" altLang="ja-JP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dirty="0" smtClean="0">
                <a:solidFill>
                  <a:schemeClr val="tx1"/>
                </a:solidFill>
              </a:rPr>
              <a:t>をクリック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8224" y="2636912"/>
            <a:ext cx="2128236" cy="1728192"/>
          </a:xfrm>
          <a:prstGeom prst="rect">
            <a:avLst/>
          </a:prstGeom>
        </p:spPr>
      </p:pic>
      <p:sp>
        <p:nvSpPr>
          <p:cNvPr id="11" name="テキスト ボックス 10"/>
          <p:cNvSpPr txBox="1"/>
          <p:nvPr/>
        </p:nvSpPr>
        <p:spPr>
          <a:xfrm>
            <a:off x="2123728" y="620688"/>
            <a:ext cx="4981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solidFill>
                  <a:srgbClr val="7F7F7F"/>
                </a:solidFill>
              </a:rPr>
              <a:t>※</a:t>
            </a:r>
            <a:r>
              <a:rPr kumimoji="1" lang="ja-JP" altLang="en-US" dirty="0" smtClean="0">
                <a:solidFill>
                  <a:srgbClr val="7F7F7F"/>
                </a:solidFill>
              </a:rPr>
              <a:t>実は、タイトルの有無が</a:t>
            </a:r>
            <a:r>
              <a:rPr kumimoji="1" lang="en-US" altLang="ja-JP" dirty="0" err="1" smtClean="0">
                <a:solidFill>
                  <a:srgbClr val="7F7F7F"/>
                </a:solidFill>
              </a:rPr>
              <a:t>GitHub</a:t>
            </a:r>
            <a:r>
              <a:rPr kumimoji="1" lang="ja-JP" altLang="en-US" dirty="0" smtClean="0">
                <a:solidFill>
                  <a:srgbClr val="7F7F7F"/>
                </a:solidFill>
              </a:rPr>
              <a:t>版地理院地図と</a:t>
            </a:r>
            <a:endParaRPr kumimoji="1" lang="en-US" altLang="ja-JP" dirty="0" smtClean="0">
              <a:solidFill>
                <a:srgbClr val="7F7F7F"/>
              </a:solidFill>
            </a:endParaRPr>
          </a:p>
          <a:p>
            <a:pPr marL="182563"/>
            <a:r>
              <a:rPr kumimoji="1" lang="ja-JP" altLang="en-US" dirty="0" smtClean="0">
                <a:solidFill>
                  <a:srgbClr val="7F7F7F"/>
                </a:solidFill>
              </a:rPr>
              <a:t>運用版地理院地図の唯一の違いです。</a:t>
            </a:r>
            <a:endParaRPr kumimoji="1" lang="ja-JP" alt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697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実際の書き換え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7504" y="620689"/>
            <a:ext cx="8928992" cy="79208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1600" dirty="0" smtClean="0"/>
              <a:t>68</a:t>
            </a:r>
            <a:r>
              <a:rPr kumimoji="1" lang="ja-JP" altLang="en-US" sz="1600" dirty="0" smtClean="0"/>
              <a:t>行め「</a:t>
            </a:r>
            <a:r>
              <a:rPr lang="en-US" altLang="ja-JP" sz="1600" dirty="0"/>
              <a:t>&lt;!-- replace with your logo </a:t>
            </a:r>
            <a:r>
              <a:rPr lang="is-IS" altLang="ja-JP" sz="1600" dirty="0" smtClean="0"/>
              <a:t>… </a:t>
            </a:r>
            <a:r>
              <a:rPr lang="en-US" altLang="ja-JP" sz="1600" dirty="0" smtClean="0"/>
              <a:t>-</a:t>
            </a:r>
            <a:r>
              <a:rPr lang="en-US" altLang="ja-JP" sz="1600" dirty="0"/>
              <a:t>-&gt;</a:t>
            </a:r>
            <a:r>
              <a:rPr kumimoji="1" lang="ja-JP" altLang="en-US" sz="1600" dirty="0" smtClean="0"/>
              <a:t>」のあたりを書き換え</a:t>
            </a:r>
            <a:endParaRPr kumimoji="1" lang="ja-JP" altLang="en-US" sz="16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8</a:t>
            </a:fld>
            <a:endParaRPr lang="en-US" altLang="ja-JP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196752"/>
            <a:ext cx="5283200" cy="17653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3429000"/>
            <a:ext cx="5112568" cy="1738792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627" y="4293096"/>
            <a:ext cx="3207578" cy="239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33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同様に</a:t>
            </a:r>
            <a:r>
              <a:rPr kumimoji="1" lang="en-US" altLang="ja-JP" dirty="0" smtClean="0"/>
              <a:t> </a:t>
            </a:r>
            <a:r>
              <a:rPr kumimoji="1" lang="en-US" altLang="ja-JP" dirty="0" err="1" smtClean="0"/>
              <a:t>css</a:t>
            </a:r>
            <a:r>
              <a:rPr kumimoji="1" lang="en-US" altLang="ja-JP" dirty="0" smtClean="0"/>
              <a:t>/</a:t>
            </a:r>
            <a:r>
              <a:rPr kumimoji="1" lang="en-US" altLang="ja-JP" dirty="0" err="1" smtClean="0"/>
              <a:t>gsimaps.css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に加筆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79512" y="692696"/>
            <a:ext cx="8229600" cy="532656"/>
          </a:xfrm>
        </p:spPr>
        <p:txBody>
          <a:bodyPr/>
          <a:lstStyle/>
          <a:p>
            <a:pPr marL="0" indent="0">
              <a:buNone/>
            </a:pPr>
            <a:r>
              <a:rPr lang="en-US" altLang="ja-JP" sz="2000" dirty="0">
                <a:hlinkClick r:id="rId2"/>
              </a:rPr>
              <a:t>http://maps.gsi.go.jp/css/</a:t>
            </a:r>
            <a:r>
              <a:rPr lang="en-US" altLang="ja-JP" sz="2000" dirty="0" smtClean="0">
                <a:hlinkClick r:id="rId2"/>
              </a:rPr>
              <a:t>gsimaps.css</a:t>
            </a:r>
            <a:r>
              <a:rPr lang="en-US" altLang="ja-JP" sz="2000" dirty="0" smtClean="0"/>
              <a:t> </a:t>
            </a:r>
            <a:r>
              <a:rPr lang="ja-JP" altLang="en-US" sz="2000" dirty="0" smtClean="0"/>
              <a:t>の最後の部分をコピペ</a:t>
            </a:r>
            <a:endParaRPr kumimoji="1" lang="ja-JP" altLang="en-US" sz="20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DE7F79-B788-EF47-92C0-E4468BC66B4F}" type="slidenum">
              <a:rPr lang="en-US" altLang="ja-JP" smtClean="0"/>
              <a:pPr>
                <a:defRPr/>
              </a:pPr>
              <a:t>9</a:t>
            </a:fld>
            <a:endParaRPr lang="en-US" altLang="ja-JP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0728"/>
            <a:ext cx="4790855" cy="3600400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36" y="4365104"/>
            <a:ext cx="6876256" cy="2254262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1737" y="1412776"/>
            <a:ext cx="3025615" cy="288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90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テーマ1">
  <a:themeElements>
    <a:clrScheme name="標準デザイン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標準デザイン">
      <a:majorFont>
        <a:latin typeface="HGP創英角ｺﾞｼｯｸUB"/>
        <a:ea typeface="HGP創英角ｺﾞｼｯｸUB"/>
        <a:cs typeface="HGP創英角ｺﾞｼｯｸUB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標準デザイン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標準デザイン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標準デザイン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6351</TotalTime>
  <Words>536</Words>
  <Application>Microsoft Macintosh PowerPoint</Application>
  <PresentationFormat>画面に合わせる (4:3)</PresentationFormat>
  <Paragraphs>93</Paragraphs>
  <Slides>14</Slides>
  <Notes>2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5" baseType="lpstr">
      <vt:lpstr>テーマ1</vt:lpstr>
      <vt:lpstr>ベクトルタイル利用サイトを作ろう</vt:lpstr>
      <vt:lpstr>本日の流れ</vt:lpstr>
      <vt:lpstr>GitHub</vt:lpstr>
      <vt:lpstr>地理院地図@GitHub</vt:lpstr>
      <vt:lpstr>地理院地図をフォーク</vt:lpstr>
      <vt:lpstr>フォークができます</vt:lpstr>
      <vt:lpstr>タイトルを入れる</vt:lpstr>
      <vt:lpstr>実際の書き換え</vt:lpstr>
      <vt:lpstr>同様に css/gsimaps.css に加筆</vt:lpstr>
      <vt:lpstr>サイト確認</vt:lpstr>
      <vt:lpstr>（ブラウザ）キャッシュ問題</vt:lpstr>
      <vt:lpstr>タイトルがはみ出ないようにする</vt:lpstr>
      <vt:lpstr>It works!</vt:lpstr>
      <vt:lpstr>Further reading</vt:lpstr>
    </vt:vector>
  </TitlesOfParts>
  <Company>国土地理院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スライド 1</dc:title>
  <dc:creator>佐藤</dc:creator>
  <cp:lastModifiedBy>Fujimura Hidenori</cp:lastModifiedBy>
  <cp:revision>363</cp:revision>
  <dcterms:created xsi:type="dcterms:W3CDTF">2010-04-26T09:38:43Z</dcterms:created>
  <dcterms:modified xsi:type="dcterms:W3CDTF">2015-10-07T01:31:27Z</dcterms:modified>
</cp:coreProperties>
</file>

<file path=docProps/thumbnail.jpeg>
</file>